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8" r:id="rId2"/>
    <p:sldId id="301" r:id="rId3"/>
    <p:sldId id="302" r:id="rId4"/>
    <p:sldId id="303" r:id="rId5"/>
    <p:sldId id="304" r:id="rId6"/>
    <p:sldId id="277" r:id="rId7"/>
    <p:sldId id="258" r:id="rId8"/>
    <p:sldId id="278" r:id="rId9"/>
    <p:sldId id="259" r:id="rId10"/>
    <p:sldId id="279" r:id="rId11"/>
    <p:sldId id="268" r:id="rId12"/>
    <p:sldId id="283" r:id="rId13"/>
    <p:sldId id="269" r:id="rId14"/>
    <p:sldId id="284" r:id="rId15"/>
    <p:sldId id="270" r:id="rId16"/>
    <p:sldId id="282" r:id="rId17"/>
    <p:sldId id="271" r:id="rId18"/>
    <p:sldId id="287" r:id="rId19"/>
    <p:sldId id="272" r:id="rId20"/>
    <p:sldId id="291" r:id="rId21"/>
    <p:sldId id="273" r:id="rId22"/>
    <p:sldId id="290" r:id="rId23"/>
    <p:sldId id="274" r:id="rId24"/>
    <p:sldId id="288" r:id="rId25"/>
    <p:sldId id="275" r:id="rId26"/>
    <p:sldId id="289" r:id="rId27"/>
    <p:sldId id="276" r:id="rId28"/>
    <p:sldId id="297"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1FCA2-66BF-424D-B812-04DA6AB26A6E}" type="datetimeFigureOut">
              <a:rPr lang="pt-BR" smtClean="0"/>
              <a:pPr/>
              <a:t>27/5/2012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FB75F-976D-4128-95D8-95116A2C77C5}"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25FB75F-976D-4128-95D8-95116A2C77C5}" type="slidenum">
              <a:rPr lang="pt-BR" smtClean="0"/>
              <a:pPr/>
              <a:t>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69761176-B44F-4EBD-B567-7BBDA9E31F00}" type="datetimeFigureOut">
              <a:rPr lang="pt-BR" smtClean="0"/>
              <a:pPr/>
              <a:t>27/5/2012</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F5A0C148-79DC-4B0F-8E64-6E8C312AF7A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9761176-B44F-4EBD-B567-7BBDA9E31F00}" type="datetimeFigureOut">
              <a:rPr lang="pt-BR" smtClean="0"/>
              <a:pPr/>
              <a:t>27/5/2012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9761176-B44F-4EBD-B567-7BBDA9E31F00}" type="datetimeFigureOut">
              <a:rPr lang="pt-BR" smtClean="0"/>
              <a:pPr/>
              <a:t>27/5/2012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9761176-B44F-4EBD-B567-7BBDA9E31F00}" type="datetimeFigureOut">
              <a:rPr lang="pt-BR" smtClean="0"/>
              <a:pPr/>
              <a:t>27/5/2012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69761176-B44F-4EBD-B567-7BBDA9E31F00}" type="datetimeFigureOut">
              <a:rPr lang="pt-BR" smtClean="0"/>
              <a:pPr/>
              <a:t>27/5/2012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A0C148-79DC-4B0F-8E64-6E8C312AF7A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69761176-B44F-4EBD-B567-7BBDA9E31F00}" type="datetimeFigureOut">
              <a:rPr lang="pt-BR" smtClean="0"/>
              <a:pPr/>
              <a:t>27/5/2012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69761176-B44F-4EBD-B567-7BBDA9E31F00}" type="datetimeFigureOut">
              <a:rPr lang="pt-BR" smtClean="0"/>
              <a:pPr/>
              <a:t>27/5/2012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69761176-B44F-4EBD-B567-7BBDA9E31F00}" type="datetimeFigureOut">
              <a:rPr lang="pt-BR" smtClean="0"/>
              <a:pPr/>
              <a:t>27/5/2012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9761176-B44F-4EBD-B567-7BBDA9E31F00}" type="datetimeFigureOut">
              <a:rPr lang="pt-BR" smtClean="0"/>
              <a:pPr/>
              <a:t>27/5/2012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69761176-B44F-4EBD-B567-7BBDA9E31F00}" type="datetimeFigureOut">
              <a:rPr lang="pt-BR" smtClean="0"/>
              <a:pPr/>
              <a:t>27/5/2012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A0C148-79DC-4B0F-8E64-6E8C312AF7A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69761176-B44F-4EBD-B567-7BBDA9E31F00}" type="datetimeFigureOut">
              <a:rPr lang="pt-BR" smtClean="0"/>
              <a:pPr/>
              <a:t>27/5/2012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F5A0C148-79DC-4B0F-8E64-6E8C312AF7A5}"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761176-B44F-4EBD-B567-7BBDA9E31F00}" type="datetimeFigureOut">
              <a:rPr lang="pt-BR" smtClean="0"/>
              <a:pPr/>
              <a:t>27/5/2012</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A0C148-79DC-4B0F-8E64-6E8C312AF7A5}"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katu.org.b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katu.org.b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165304"/>
            <a:ext cx="8229600" cy="288032"/>
          </a:xfrm>
        </p:spPr>
        <p:txBody>
          <a:bodyPr>
            <a:normAutofit/>
          </a:bodyPr>
          <a:lstStyle/>
          <a:p>
            <a:pPr algn="r"/>
            <a:r>
              <a:rPr lang="pt-BR" sz="1200" b="1" dirty="0" smtClean="0"/>
              <a:t>Filipinas – enchente </a:t>
            </a:r>
            <a:r>
              <a:rPr lang="pt-BR" sz="1200" b="1" dirty="0" smtClean="0"/>
              <a:t> 2011 </a:t>
            </a:r>
            <a:r>
              <a:rPr lang="pt-BR" sz="1200" b="1" dirty="0" smtClean="0"/>
              <a:t>(Foto -  www.terra.com.br)</a:t>
            </a:r>
            <a:endParaRPr lang="pt-BR" sz="1200" b="1" dirty="0"/>
          </a:p>
        </p:txBody>
      </p:sp>
      <p:pic>
        <p:nvPicPr>
          <p:cNvPr id="4" name="Espaço Reservado para Conteúdo 3" descr="Filipinas www.terra.com.br.jpg"/>
          <p:cNvPicPr>
            <a:picLocks noGrp="1" noChangeAspect="1"/>
          </p:cNvPicPr>
          <p:nvPr>
            <p:ph idx="1"/>
          </p:nvPr>
        </p:nvPicPr>
        <p:blipFill>
          <a:blip r:embed="rId2" cstate="print"/>
          <a:stretch>
            <a:fillRect/>
          </a:stretch>
        </p:blipFill>
        <p:spPr>
          <a:xfrm>
            <a:off x="1475656" y="1484784"/>
            <a:ext cx="5855736" cy="438943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agua2.jpg"/>
          <p:cNvPicPr>
            <a:picLocks noGrp="1" noChangeAspect="1"/>
          </p:cNvPicPr>
          <p:nvPr>
            <p:ph idx="1"/>
          </p:nvPr>
        </p:nvPicPr>
        <p:blipFill>
          <a:blip r:embed="rId2" cstate="print"/>
          <a:stretch>
            <a:fillRect/>
          </a:stretch>
        </p:blipFill>
        <p:spPr>
          <a:xfrm>
            <a:off x="2571736" y="714356"/>
            <a:ext cx="3937779" cy="579641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a:bodyPr>
          <a:lstStyle/>
          <a:p>
            <a:pPr lvl="0">
              <a:buNone/>
            </a:pPr>
            <a:r>
              <a:rPr lang="pt-BR" b="1" dirty="0" smtClean="0"/>
              <a:t>4. Elimine </a:t>
            </a:r>
            <a:r>
              <a:rPr lang="pt-BR" b="1" dirty="0"/>
              <a:t>vazamentos de água em sua casa e abasteça São Paulo por 1 dia. </a:t>
            </a:r>
            <a:endParaRPr lang="pt-BR" b="1" dirty="0" smtClean="0"/>
          </a:p>
          <a:p>
            <a:pPr lvl="0" algn="just">
              <a:buNone/>
            </a:pPr>
            <a:r>
              <a:rPr lang="pt-BR" b="1" dirty="0"/>
              <a:t> </a:t>
            </a:r>
            <a:r>
              <a:rPr lang="pt-BR" b="1" dirty="0" smtClean="0"/>
              <a:t>   </a:t>
            </a:r>
            <a:r>
              <a:rPr lang="pt-BR" dirty="0" smtClean="0"/>
              <a:t>Grande </a:t>
            </a:r>
            <a:r>
              <a:rPr lang="pt-BR" dirty="0"/>
              <a:t>quantidade da água é desperdiçada no Brasil em vazamentos. Se um cano tiver, por exemplo, um buraco de apenas 02, milímetros, pouco maior do que a cabeça de um alfinete, o vazamento de água durante 1 ano será de 1,15 milhão de litros. Se eliminarmos esta perda em cinco mil residências, será poupada água suficiente para abastecer todos os 36 milhões de habitantes do Estado de São Paulo, durante um dia.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653210"/>
          </a:xfrm>
        </p:spPr>
        <p:txBody>
          <a:bodyPr>
            <a:normAutofit/>
          </a:bodyPr>
          <a:lstStyle/>
          <a:p>
            <a:pPr algn="ctr"/>
            <a:r>
              <a:rPr lang="pt-BR" sz="3200" b="1" dirty="0" smtClean="0"/>
              <a:t>Reduzir a produção do lixo</a:t>
            </a:r>
            <a:endParaRPr lang="pt-BR" sz="3200" b="1" dirty="0"/>
          </a:p>
        </p:txBody>
      </p:sp>
      <p:pic>
        <p:nvPicPr>
          <p:cNvPr id="4" name="Espaço Reservado para Conteúdo 3" descr="reciclagem-de-lixo.gif"/>
          <p:cNvPicPr>
            <a:picLocks noGrp="1" noChangeAspect="1"/>
          </p:cNvPicPr>
          <p:nvPr>
            <p:ph idx="1"/>
          </p:nvPr>
        </p:nvPicPr>
        <p:blipFill>
          <a:blip r:embed="rId2" cstate="print"/>
          <a:stretch>
            <a:fillRect/>
          </a:stretch>
        </p:blipFill>
        <p:spPr>
          <a:xfrm>
            <a:off x="1635654" y="1643050"/>
            <a:ext cx="5365228" cy="4714908"/>
          </a:xfrm>
        </p:spPr>
      </p:pic>
      <p:pic>
        <p:nvPicPr>
          <p:cNvPr id="5" name="Imagem 4" descr="impacto-ambiental.jpg"/>
          <p:cNvPicPr>
            <a:picLocks noChangeAspect="1"/>
          </p:cNvPicPr>
          <p:nvPr/>
        </p:nvPicPr>
        <p:blipFill>
          <a:blip r:embed="rId3" cstate="print"/>
          <a:stretch>
            <a:fillRect/>
          </a:stretch>
        </p:blipFill>
        <p:spPr>
          <a:xfrm>
            <a:off x="4584700" y="2857496"/>
            <a:ext cx="3344886" cy="35004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5728"/>
            <a:ext cx="8229600" cy="1561360"/>
          </a:xfrm>
        </p:spPr>
        <p:txBody>
          <a:bodyPr>
            <a:normAutofit/>
          </a:bodyPr>
          <a:lstStyle/>
          <a:p>
            <a:r>
              <a:rPr lang="pt-BR" sz="2000" b="1" dirty="0" smtClean="0"/>
              <a:t>SOU MAIS NÓS - 12 ações pelo Mundo </a:t>
            </a:r>
            <a:r>
              <a:rPr lang="pt-BR" sz="2000" dirty="0" smtClean="0"/>
              <a:t/>
            </a:r>
            <a:br>
              <a:rPr lang="pt-BR" sz="2000" dirty="0" smtClean="0"/>
            </a:br>
            <a:r>
              <a:rPr lang="pt-BR" sz="2000" b="1" dirty="0" smtClean="0"/>
              <a:t>Instituto AKATU – por um consumo consciente</a:t>
            </a:r>
            <a:r>
              <a:rPr lang="pt-BR" sz="2000" dirty="0" smtClean="0"/>
              <a:t/>
            </a:r>
            <a:br>
              <a:rPr lang="pt-BR" sz="2000" dirty="0" smtClean="0"/>
            </a:br>
            <a:r>
              <a:rPr lang="pt-BR" sz="2000" dirty="0" smtClean="0">
                <a:hlinkClick r:id="rId2"/>
              </a:rPr>
              <a:t>www.akatu.org.br</a:t>
            </a:r>
            <a:r>
              <a:rPr lang="pt-BR" sz="2200" dirty="0" smtClean="0"/>
              <a:t/>
            </a:r>
            <a:br>
              <a:rPr lang="pt-BR" sz="2200" dirty="0" smtClean="0"/>
            </a:br>
            <a:r>
              <a:rPr lang="pt-BR" sz="2700" dirty="0" smtClean="0"/>
              <a:t> </a:t>
            </a:r>
            <a:r>
              <a:rPr lang="pt-BR" sz="2800" b="1" dirty="0" smtClean="0"/>
              <a:t>Reduzir</a:t>
            </a:r>
            <a:endParaRPr lang="pt-BR" sz="2800" dirty="0"/>
          </a:p>
        </p:txBody>
      </p:sp>
      <p:sp>
        <p:nvSpPr>
          <p:cNvPr id="3" name="Espaço Reservado para Conteúdo 2"/>
          <p:cNvSpPr>
            <a:spLocks noGrp="1"/>
          </p:cNvSpPr>
          <p:nvPr>
            <p:ph idx="1"/>
          </p:nvPr>
        </p:nvSpPr>
        <p:spPr/>
        <p:txBody>
          <a:bodyPr>
            <a:normAutofit/>
          </a:bodyPr>
          <a:lstStyle/>
          <a:p>
            <a:pPr lvl="0" algn="just">
              <a:buNone/>
            </a:pPr>
            <a:r>
              <a:rPr lang="pt-BR" sz="2400" b="1" dirty="0" smtClean="0"/>
              <a:t>5. Recuse </a:t>
            </a:r>
            <a:r>
              <a:rPr lang="pt-BR" sz="2400" b="1" dirty="0"/>
              <a:t>embalagens desnecessárias e reduza a montanha de lixo.</a:t>
            </a:r>
            <a:r>
              <a:rPr lang="pt-BR" sz="2400" dirty="0"/>
              <a:t> O Brasil recicla 17,5% do plástico rígido. O resto acaba no lixo onde leva mais de  400 anos para se degradar. Se for depositado a céu aberto, o plástico dificulta a compactação e dificulta a decomposição dos materiais degradáveis. Por isso prefira levar sua própria sacola quando for fazer compras. Para produzir 1 </a:t>
            </a:r>
            <a:r>
              <a:rPr lang="pt-BR" sz="2400" dirty="0" err="1"/>
              <a:t>kilo</a:t>
            </a:r>
            <a:r>
              <a:rPr lang="pt-BR" sz="2400" dirty="0"/>
              <a:t> de plástico são necessários 2,5 litros de petróleo. </a:t>
            </a:r>
            <a:r>
              <a:rPr lang="pt-BR" sz="2400" b="1" dirty="0"/>
              <a:t>Evite o uso desnecessário de embalagens plásticas e colabore para o uso racional dos combustíveis não renováveis.</a:t>
            </a:r>
            <a:endParaRPr lang="pt-BR" sz="2400" dirty="0"/>
          </a:p>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quantovcgastadepapel.jpg"/>
          <p:cNvPicPr>
            <a:picLocks noGrp="1" noChangeAspect="1"/>
          </p:cNvPicPr>
          <p:nvPr>
            <p:ph idx="1"/>
          </p:nvPr>
        </p:nvPicPr>
        <p:blipFill>
          <a:blip r:embed="rId2" cstate="print"/>
          <a:stretch>
            <a:fillRect/>
          </a:stretch>
        </p:blipFill>
        <p:spPr>
          <a:xfrm>
            <a:off x="1000100" y="928670"/>
            <a:ext cx="6977685" cy="521497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br>
              <a:rPr lang="pt-BR" sz="2200" dirty="0" smtClean="0"/>
            </a:br>
            <a:r>
              <a:rPr lang="pt-BR" sz="3100" b="1" dirty="0" smtClean="0"/>
              <a:t>Reutilizar</a:t>
            </a:r>
            <a:endParaRPr lang="pt-BR" sz="3100" b="1" dirty="0"/>
          </a:p>
        </p:txBody>
      </p:sp>
      <p:sp>
        <p:nvSpPr>
          <p:cNvPr id="3" name="Espaço Reservado para Conteúdo 2"/>
          <p:cNvSpPr>
            <a:spLocks noGrp="1"/>
          </p:cNvSpPr>
          <p:nvPr>
            <p:ph idx="1"/>
          </p:nvPr>
        </p:nvSpPr>
        <p:spPr/>
        <p:txBody>
          <a:bodyPr/>
          <a:lstStyle/>
          <a:p>
            <a:pPr lvl="0">
              <a:buNone/>
            </a:pPr>
            <a:endParaRPr lang="pt-BR" b="1" dirty="0" smtClean="0"/>
          </a:p>
          <a:p>
            <a:pPr lvl="0">
              <a:buNone/>
            </a:pPr>
            <a:endParaRPr lang="pt-BR" b="1" dirty="0" smtClean="0"/>
          </a:p>
          <a:p>
            <a:pPr lvl="0">
              <a:buNone/>
            </a:pPr>
            <a:r>
              <a:rPr lang="pt-BR" b="1" dirty="0" smtClean="0"/>
              <a:t>6. Use </a:t>
            </a:r>
            <a:r>
              <a:rPr lang="pt-BR" b="1" dirty="0"/>
              <a:t>a frente e o verso do papel e salve dezenas de árvores. </a:t>
            </a:r>
            <a:r>
              <a:rPr lang="pt-BR" dirty="0"/>
              <a:t>Cada tonelada de papel economizada preserva cerca de 15 árvores. Se, como você, 20% dos consumidores brasileiros decidirem </a:t>
            </a:r>
            <a:r>
              <a:rPr lang="pt-BR" b="1" dirty="0"/>
              <a:t>usar racionalmente o papel de escrever e baixarem em ¼ o seu consumo</a:t>
            </a:r>
            <a:r>
              <a:rPr lang="pt-BR" dirty="0"/>
              <a:t>, a cada mês deixarão de ser utilizados 95 hectares de florestas, o equivalente a </a:t>
            </a:r>
            <a:r>
              <a:rPr lang="pt-BR" dirty="0" smtClean="0"/>
              <a:t> 116 </a:t>
            </a:r>
            <a:r>
              <a:rPr lang="pt-BR" dirty="0"/>
              <a:t>campos de futebol.</a:t>
            </a:r>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apa_pilhas%5B8%5D.jpg"/>
          <p:cNvPicPr>
            <a:picLocks noGrp="1" noChangeAspect="1"/>
          </p:cNvPicPr>
          <p:nvPr>
            <p:ph idx="1"/>
          </p:nvPr>
        </p:nvPicPr>
        <p:blipFill>
          <a:blip r:embed="rId2" cstate="print"/>
          <a:stretch>
            <a:fillRect/>
          </a:stretch>
        </p:blipFill>
        <p:spPr>
          <a:xfrm>
            <a:off x="2000232" y="1122029"/>
            <a:ext cx="5143536" cy="528069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fontScale="92500"/>
          </a:bodyPr>
          <a:lstStyle/>
          <a:p>
            <a:pPr algn="just">
              <a:buNone/>
            </a:pPr>
            <a:r>
              <a:rPr lang="pt-BR" b="1" dirty="0" smtClean="0"/>
              <a:t>7. Leve </a:t>
            </a:r>
            <a:r>
              <a:rPr lang="pt-BR" b="1" dirty="0"/>
              <a:t>baterias usadas aos postos de coletas e lute contra doenças fatais.</a:t>
            </a:r>
            <a:r>
              <a:rPr lang="pt-BR" dirty="0"/>
              <a:t> </a:t>
            </a:r>
            <a:endParaRPr lang="pt-BR" dirty="0" smtClean="0"/>
          </a:p>
          <a:p>
            <a:pPr algn="just">
              <a:buNone/>
            </a:pPr>
            <a:r>
              <a:rPr lang="pt-BR" dirty="0"/>
              <a:t> </a:t>
            </a:r>
            <a:r>
              <a:rPr lang="pt-BR" dirty="0" smtClean="0"/>
              <a:t>   Os </a:t>
            </a:r>
            <a:r>
              <a:rPr lang="pt-BR" dirty="0"/>
              <a:t>milhões de pilhas e baterias vendidos todo ano no Brasil contêm metais pesados tóxicos como cádmio, chumbo e mercúrio. Como em 63% das cidades brasileiras o lixo é jogado a céu aberto, estes metais contaminam o solo e a água. Em contato com os seres humanos atacam o cérebro, os rins e os pulmões. </a:t>
            </a:r>
            <a:r>
              <a:rPr lang="pt-BR" b="1" dirty="0"/>
              <a:t>Se, como você, 10% dos consumidores brasileiros levarem pilhas e baterias a postos de coletas especiais, a cada ano 80 milhões de pilhas deixarão de ir para os lixões.</a:t>
            </a:r>
            <a:endParaRPr lang="pt-BR" dirty="0"/>
          </a:p>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b="1" dirty="0" smtClean="0"/>
              <a:t>Porcentagem de desperdício dos alimentos</a:t>
            </a:r>
            <a:endParaRPr lang="pt-BR" sz="2800" b="1" dirty="0"/>
          </a:p>
        </p:txBody>
      </p:sp>
      <p:pic>
        <p:nvPicPr>
          <p:cNvPr id="4" name="Espaço Reservado para Conteúdo 3" descr="porcentagem-de-desperdicio-dos-alimentos.jpg"/>
          <p:cNvPicPr>
            <a:picLocks noGrp="1" noChangeAspect="1"/>
          </p:cNvPicPr>
          <p:nvPr>
            <p:ph idx="1"/>
          </p:nvPr>
        </p:nvPicPr>
        <p:blipFill>
          <a:blip r:embed="rId2" cstate="print"/>
          <a:stretch>
            <a:fillRect/>
          </a:stretch>
        </p:blipFill>
        <p:spPr>
          <a:xfrm>
            <a:off x="714348" y="1857364"/>
            <a:ext cx="7904325" cy="396797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fontScale="92500"/>
          </a:bodyPr>
          <a:lstStyle/>
          <a:p>
            <a:pPr lvl="0">
              <a:buNone/>
            </a:pPr>
            <a:r>
              <a:rPr lang="pt-BR" dirty="0" smtClean="0"/>
              <a:t>    8.</a:t>
            </a:r>
            <a:r>
              <a:rPr lang="pt-BR" b="1" dirty="0"/>
              <a:t> Não desperdice </a:t>
            </a:r>
            <a:r>
              <a:rPr lang="pt-BR" b="1" dirty="0" smtClean="0"/>
              <a:t> alimentos </a:t>
            </a:r>
            <a:r>
              <a:rPr lang="pt-BR" b="1" dirty="0"/>
              <a:t>e contribua com a diminuição da fome e do lixo. </a:t>
            </a:r>
            <a:endParaRPr lang="pt-BR" b="1" dirty="0" smtClean="0"/>
          </a:p>
          <a:p>
            <a:pPr lvl="0">
              <a:buNone/>
            </a:pPr>
            <a:r>
              <a:rPr lang="pt-BR" b="1" dirty="0"/>
              <a:t> </a:t>
            </a:r>
            <a:r>
              <a:rPr lang="pt-BR" b="1" dirty="0" smtClean="0"/>
              <a:t>    </a:t>
            </a:r>
            <a:r>
              <a:rPr lang="pt-BR" dirty="0" smtClean="0"/>
              <a:t>O </a:t>
            </a:r>
            <a:r>
              <a:rPr lang="pt-BR" dirty="0"/>
              <a:t>Brasil desperdiça 14 milhões de toneladas de alimentos por ano. Entre o campo e a mesa as perdas chegam a 60% da produção.  Dentro de casa, calcula-se que uma família de classe média desperdice, por dia, 500 gramas de comida. </a:t>
            </a:r>
            <a:r>
              <a:rPr lang="pt-BR" b="1" dirty="0"/>
              <a:t>Se 1 milhão de famílias planejarem suas compras e reduzirem pela metade a quantidade de alimentos que jogam fora, </a:t>
            </a:r>
            <a:r>
              <a:rPr lang="pt-BR" b="1" dirty="0" smtClean="0"/>
              <a:t>90 </a:t>
            </a:r>
            <a:r>
              <a:rPr lang="pt-BR" b="1" dirty="0"/>
              <a:t>mil toneladas deixarão de ir para o lixo a cada ano</a:t>
            </a:r>
            <a:r>
              <a:rPr lang="pt-BR" dirty="0"/>
              <a:t>, o suficiente para alimentar 260 mil pessoas pelo mesmo período.</a:t>
            </a:r>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20070605152248_did03.jpg"/>
          <p:cNvPicPr>
            <a:picLocks noGrp="1" noChangeAspect="1"/>
          </p:cNvPicPr>
          <p:nvPr>
            <p:ph idx="1"/>
          </p:nvPr>
        </p:nvPicPr>
        <p:blipFill>
          <a:blip r:embed="rId2" cstate="print"/>
          <a:stretch>
            <a:fillRect/>
          </a:stretch>
        </p:blipFill>
        <p:spPr>
          <a:xfrm>
            <a:off x="1571604" y="1619856"/>
            <a:ext cx="6072230" cy="4537491"/>
          </a:xfrm>
        </p:spPr>
      </p:pic>
      <p:sp>
        <p:nvSpPr>
          <p:cNvPr id="2" name="Título 1"/>
          <p:cNvSpPr>
            <a:spLocks noGrp="1"/>
          </p:cNvSpPr>
          <p:nvPr>
            <p:ph type="title"/>
          </p:nvPr>
        </p:nvSpPr>
        <p:spPr>
          <a:xfrm>
            <a:off x="457200" y="285728"/>
            <a:ext cx="8229600" cy="1214446"/>
          </a:xfrm>
        </p:spPr>
        <p:txBody>
          <a:bodyPr>
            <a:noAutofit/>
          </a:bodyPr>
          <a:lstStyle/>
          <a:p>
            <a:r>
              <a:rPr lang="pt-BR" sz="2800" b="1" dirty="0" smtClean="0"/>
              <a:t>SOU MAIS NÓS - 12 ações pelo Mundo </a:t>
            </a:r>
            <a:r>
              <a:rPr lang="pt-BR" sz="2800" dirty="0" smtClean="0"/>
              <a:t/>
            </a:r>
            <a:br>
              <a:rPr lang="pt-BR" sz="2800" dirty="0" smtClean="0"/>
            </a:br>
            <a:r>
              <a:rPr lang="pt-BR" sz="2800" b="1" dirty="0" smtClean="0"/>
              <a:t>Instituto AKATU – por um consumo consciente</a:t>
            </a:r>
            <a:r>
              <a:rPr lang="pt-BR" sz="2800" dirty="0" smtClean="0"/>
              <a:t/>
            </a:r>
            <a:br>
              <a:rPr lang="pt-BR" sz="2800" dirty="0" smtClean="0"/>
            </a:br>
            <a:r>
              <a:rPr lang="pt-BR" sz="2800" dirty="0" smtClean="0"/>
              <a:t>www.akatu.org.br</a:t>
            </a:r>
            <a:endParaRPr lang="pt-B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24648"/>
          </a:xfrm>
        </p:spPr>
        <p:txBody>
          <a:bodyPr>
            <a:normAutofit/>
          </a:bodyPr>
          <a:lstStyle/>
          <a:p>
            <a:pPr algn="ctr"/>
            <a:r>
              <a:rPr lang="pt-BR" sz="3200" b="1" dirty="0" smtClean="0"/>
              <a:t>Reciclagem de latas de alumínio</a:t>
            </a:r>
            <a:endParaRPr lang="pt-BR" sz="3200" b="1" dirty="0"/>
          </a:p>
        </p:txBody>
      </p:sp>
      <p:pic>
        <p:nvPicPr>
          <p:cNvPr id="4" name="Espaço Reservado para Conteúdo 3" descr="foto_de_lixo_para_ser_reciclado.jpg"/>
          <p:cNvPicPr>
            <a:picLocks noGrp="1" noChangeAspect="1"/>
          </p:cNvPicPr>
          <p:nvPr>
            <p:ph idx="1"/>
          </p:nvPr>
        </p:nvPicPr>
        <p:blipFill>
          <a:blip r:embed="rId2" cstate="print"/>
          <a:stretch>
            <a:fillRect/>
          </a:stretch>
        </p:blipFill>
        <p:spPr>
          <a:xfrm>
            <a:off x="1214414" y="1557537"/>
            <a:ext cx="6222271" cy="47670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fontScale="92500"/>
          </a:bodyPr>
          <a:lstStyle/>
          <a:p>
            <a:pPr lvl="0" algn="just">
              <a:buNone/>
            </a:pPr>
            <a:r>
              <a:rPr lang="pt-BR" dirty="0" smtClean="0"/>
              <a:t>9. </a:t>
            </a:r>
            <a:r>
              <a:rPr lang="pt-BR" b="1" dirty="0"/>
              <a:t>Recicle uma latinha e acenda uma lâmpada por 03 horas.</a:t>
            </a:r>
            <a:r>
              <a:rPr lang="pt-BR" dirty="0"/>
              <a:t> </a:t>
            </a:r>
            <a:endParaRPr lang="pt-BR" dirty="0" smtClean="0"/>
          </a:p>
          <a:p>
            <a:pPr lvl="0" algn="just">
              <a:buNone/>
            </a:pPr>
            <a:r>
              <a:rPr lang="pt-BR" b="1" dirty="0"/>
              <a:t> </a:t>
            </a:r>
            <a:r>
              <a:rPr lang="pt-BR" b="1" dirty="0" smtClean="0"/>
              <a:t>   Separe </a:t>
            </a:r>
            <a:r>
              <a:rPr lang="pt-BR" b="1" dirty="0"/>
              <a:t>sempre seu lixo para reciclagem, no trabalho, em casa ou na rua, descarte seu lixo nos locais de coleta seletiva. </a:t>
            </a:r>
            <a:r>
              <a:rPr lang="pt-BR" dirty="0"/>
              <a:t>Se não encontrá-los, procure associações ou catadores que possam comercializar parte do lixo que você descarta. A reciclagem de uma única latinha de alumínio produz energia suficiente para manter acesa uma lâmpada de 100 W acesa durante 3,5 horas. E cada </a:t>
            </a:r>
            <a:r>
              <a:rPr lang="pt-BR" dirty="0" smtClean="0"/>
              <a:t>quilo de </a:t>
            </a:r>
            <a:r>
              <a:rPr lang="pt-BR" dirty="0"/>
              <a:t>vidro que você recicla evita a mineração de 1,3 quilos de areia, uma prática de alto impacto ambiental.</a:t>
            </a:r>
          </a:p>
          <a:p>
            <a:pPr>
              <a:buNone/>
            </a:pP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b="1" dirty="0" smtClean="0"/>
              <a:t>Qual é a sua?</a:t>
            </a:r>
            <a:r>
              <a:rPr lang="pt-BR" sz="2400" dirty="0" smtClean="0"/>
              <a:t/>
            </a:r>
            <a:br>
              <a:rPr lang="pt-BR" sz="2400" dirty="0" smtClean="0"/>
            </a:br>
            <a:r>
              <a:rPr lang="pt-BR" sz="2800" b="1" dirty="0" smtClean="0"/>
              <a:t>Reduzir  </a:t>
            </a:r>
            <a:r>
              <a:rPr lang="pt-BR" sz="2400" dirty="0" smtClean="0"/>
              <a:t>a </a:t>
            </a:r>
            <a:r>
              <a:rPr lang="pt-BR" sz="2400" b="1" dirty="0" smtClean="0"/>
              <a:t>ducha diária de 12 para 6 minutos</a:t>
            </a:r>
            <a:endParaRPr lang="pt-BR" sz="2400" dirty="0"/>
          </a:p>
        </p:txBody>
      </p:sp>
      <p:pic>
        <p:nvPicPr>
          <p:cNvPr id="4" name="Espaço Reservado para Conteúdo 3" descr="19598603.jpg"/>
          <p:cNvPicPr>
            <a:picLocks noGrp="1" noChangeAspect="1"/>
          </p:cNvPicPr>
          <p:nvPr>
            <p:ph idx="1"/>
          </p:nvPr>
        </p:nvPicPr>
        <p:blipFill>
          <a:blip r:embed="rId2" cstate="print"/>
          <a:stretch>
            <a:fillRect/>
          </a:stretch>
        </p:blipFill>
        <p:spPr>
          <a:xfrm>
            <a:off x="1142976" y="1928802"/>
            <a:ext cx="6572296" cy="421484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a:bodyPr>
          <a:lstStyle/>
          <a:p>
            <a:pPr lvl="0">
              <a:buNone/>
            </a:pPr>
            <a:r>
              <a:rPr lang="pt-BR" dirty="0" smtClean="0"/>
              <a:t>10.</a:t>
            </a:r>
            <a:r>
              <a:rPr lang="pt-BR" b="1" dirty="0"/>
              <a:t> Reduza o tempo de banho e evite que seja construída uma usina nuclear. </a:t>
            </a:r>
            <a:endParaRPr lang="pt-BR" b="1" dirty="0" smtClean="0"/>
          </a:p>
          <a:p>
            <a:pPr lvl="0">
              <a:buNone/>
            </a:pPr>
            <a:r>
              <a:rPr lang="pt-BR" b="1" dirty="0"/>
              <a:t> </a:t>
            </a:r>
            <a:r>
              <a:rPr lang="pt-BR" b="1" dirty="0" smtClean="0"/>
              <a:t>    </a:t>
            </a:r>
            <a:r>
              <a:rPr lang="pt-BR" dirty="0" smtClean="0"/>
              <a:t>A </a:t>
            </a:r>
            <a:r>
              <a:rPr lang="pt-BR" dirty="0"/>
              <a:t>usina Nuclear Angra dos Reis III,   ainda em projeto, tem uma potência prevista de 1350 megawatts. Esta mesma quantidade de energia seria poupada, </a:t>
            </a:r>
            <a:r>
              <a:rPr lang="pt-BR" b="1" dirty="0"/>
              <a:t>se um  milhão de famílias reduzisse a ducha diária de 12 para 6 minutos, tornando desnecessária a construção da usina nuclear.</a:t>
            </a:r>
            <a:r>
              <a:rPr lang="pt-BR" dirty="0"/>
              <a:t> Se você também adotar esta prática, poderá economizar a cada dia  o bastante para manter acesa uma lâmpada por 7 horas.</a:t>
            </a:r>
          </a:p>
          <a:p>
            <a:pPr>
              <a:buNone/>
            </a:pP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8604"/>
            <a:ext cx="8229600" cy="642942"/>
          </a:xfrm>
        </p:spPr>
        <p:txBody>
          <a:bodyPr>
            <a:normAutofit/>
          </a:bodyPr>
          <a:lstStyle/>
          <a:p>
            <a:pPr algn="ctr"/>
            <a:r>
              <a:rPr lang="pt-BR" sz="3600" b="1" dirty="0" smtClean="0"/>
              <a:t>REDUZIR a emissão de CO2</a:t>
            </a:r>
            <a:endParaRPr lang="pt-BR" sz="3600" b="1" dirty="0"/>
          </a:p>
        </p:txBody>
      </p:sp>
      <p:pic>
        <p:nvPicPr>
          <p:cNvPr id="4" name="Espaço Reservado para Conteúdo 3" descr="emissoesmodais09.jpg"/>
          <p:cNvPicPr>
            <a:picLocks noGrp="1" noChangeAspect="1"/>
          </p:cNvPicPr>
          <p:nvPr>
            <p:ph idx="1"/>
          </p:nvPr>
        </p:nvPicPr>
        <p:blipFill>
          <a:blip r:embed="rId2" cstate="print"/>
          <a:stretch>
            <a:fillRect/>
          </a:stretch>
        </p:blipFill>
        <p:spPr>
          <a:xfrm>
            <a:off x="785786" y="1214422"/>
            <a:ext cx="7654473" cy="510895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a:bodyPr>
          <a:lstStyle/>
          <a:p>
            <a:pPr>
              <a:buNone/>
            </a:pPr>
            <a:r>
              <a:rPr lang="pt-BR" b="1" dirty="0" smtClean="0"/>
              <a:t>12. Deixe </a:t>
            </a:r>
            <a:r>
              <a:rPr lang="pt-BR" b="1" dirty="0"/>
              <a:t>o carro em casa uma vez por semana e tire do ar quilos de sujeira. </a:t>
            </a:r>
            <a:endParaRPr lang="pt-BR" b="1" dirty="0" smtClean="0"/>
          </a:p>
          <a:p>
            <a:pPr>
              <a:buNone/>
            </a:pPr>
            <a:r>
              <a:rPr lang="pt-BR" b="1" dirty="0"/>
              <a:t> </a:t>
            </a:r>
            <a:r>
              <a:rPr lang="pt-BR" b="1" dirty="0" smtClean="0"/>
              <a:t>   </a:t>
            </a:r>
            <a:r>
              <a:rPr lang="pt-BR" dirty="0" smtClean="0"/>
              <a:t>Em </a:t>
            </a:r>
            <a:r>
              <a:rPr lang="pt-BR" dirty="0"/>
              <a:t>um percurso de 40km/dia um carro despeja no ar  uma média de 11,5 kg de CO2. O ar contaminado por veículos mata cerca de 300 pessoas por ano em São Paulo. </a:t>
            </a:r>
            <a:r>
              <a:rPr lang="pt-BR" b="1" dirty="0"/>
              <a:t>Deixe seu carro na garagem uma vez por ano </a:t>
            </a:r>
            <a:r>
              <a:rPr lang="pt-BR" dirty="0"/>
              <a:t>e evite de lançar cerca de 600kg  de CO2 na atmosfera por ano.</a:t>
            </a:r>
          </a:p>
          <a:p>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abrinq.jpg"/>
          <p:cNvPicPr>
            <a:picLocks noGrp="1" noChangeAspect="1"/>
          </p:cNvPicPr>
          <p:nvPr>
            <p:ph idx="1"/>
          </p:nvPr>
        </p:nvPicPr>
        <p:blipFill>
          <a:blip r:embed="rId2" cstate="print"/>
          <a:stretch>
            <a:fillRect/>
          </a:stretch>
        </p:blipFill>
        <p:spPr>
          <a:xfrm>
            <a:off x="1071538" y="1571612"/>
            <a:ext cx="6572296" cy="4887092"/>
          </a:xfrm>
        </p:spPr>
      </p:pic>
      <p:sp>
        <p:nvSpPr>
          <p:cNvPr id="2" name="Título 1"/>
          <p:cNvSpPr>
            <a:spLocks noGrp="1"/>
          </p:cNvSpPr>
          <p:nvPr>
            <p:ph type="title"/>
          </p:nvPr>
        </p:nvSpPr>
        <p:spPr>
          <a:xfrm>
            <a:off x="457200" y="704088"/>
            <a:ext cx="8229600" cy="724648"/>
          </a:xfrm>
        </p:spPr>
        <p:txBody>
          <a:bodyPr>
            <a:normAutofit fontScale="90000"/>
          </a:bodyPr>
          <a:lstStyle/>
          <a:p>
            <a:pPr algn="ctr"/>
            <a:r>
              <a:rPr lang="pt-BR" b="1" dirty="0" smtClean="0"/>
              <a:t>Conquiste este direito!</a:t>
            </a:r>
            <a:endParaRPr lang="pt-B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fontScale="92500" lnSpcReduction="10000"/>
          </a:bodyPr>
          <a:lstStyle/>
          <a:p>
            <a:pPr lvl="0" algn="just">
              <a:buNone/>
            </a:pPr>
            <a:r>
              <a:rPr lang="pt-BR" dirty="0" smtClean="0"/>
              <a:t>12. </a:t>
            </a:r>
            <a:r>
              <a:rPr lang="pt-BR" b="1" dirty="0"/>
              <a:t>Prefira empresas amigas da criança e leve 5 milhões de estudantes para escola.</a:t>
            </a:r>
            <a:r>
              <a:rPr lang="pt-BR" dirty="0"/>
              <a:t> </a:t>
            </a:r>
            <a:endParaRPr lang="pt-BR" dirty="0" smtClean="0"/>
          </a:p>
          <a:p>
            <a:pPr lvl="0" algn="just">
              <a:buNone/>
            </a:pPr>
            <a:r>
              <a:rPr lang="pt-BR" dirty="0"/>
              <a:t> </a:t>
            </a:r>
            <a:r>
              <a:rPr lang="pt-BR" dirty="0" smtClean="0"/>
              <a:t>   Pelo </a:t>
            </a:r>
            <a:r>
              <a:rPr lang="pt-BR" dirty="0"/>
              <a:t>menos 296 mil crianças brasileiras entre 5 e 9 anos, e 1,9 milhão de adolescentes na faixa entre 10 e 14 anos trabalham. Cerca de 12% das crianças entre 5 e 17 anos não freqüentam a escola porque têm de ajudar nos afazeres domésticos, trabalhar ou procurar trabalho. Dê preferência para as empresas que conseguiram o selo </a:t>
            </a:r>
            <a:r>
              <a:rPr lang="pt-BR" b="1" dirty="0"/>
              <a:t>Amiga da Criança, dado pela Fundação </a:t>
            </a:r>
            <a:r>
              <a:rPr lang="pt-BR" b="1" dirty="0" err="1"/>
              <a:t>Abrinq</a:t>
            </a:r>
            <a:r>
              <a:rPr lang="pt-BR" dirty="0"/>
              <a:t>,  e ajude a manter as crianças brasileiras por mais tempo na escola. </a:t>
            </a:r>
            <a:r>
              <a:rPr lang="pt-BR" b="1" dirty="0"/>
              <a:t>O selo é concedido apenas às empresas que trabalham para prevenir e  erradicar o trabalho infantil.</a:t>
            </a:r>
          </a:p>
          <a:p>
            <a:pPr>
              <a:buNone/>
            </a:pP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764704"/>
            <a:ext cx="8229600" cy="1143000"/>
          </a:xfrm>
        </p:spPr>
        <p:txBody>
          <a:bodyPr>
            <a:normAutofit/>
          </a:bodyPr>
          <a:lstStyle/>
          <a:p>
            <a:r>
              <a:rPr lang="pt-BR" sz="1300" dirty="0" smtClean="0"/>
              <a:t>ALFREDO SOSABRAVO (1930 – )</a:t>
            </a:r>
            <a:br>
              <a:rPr lang="pt-BR" sz="1300" dirty="0" smtClean="0"/>
            </a:br>
            <a:r>
              <a:rPr lang="pt-BR" sz="1300" dirty="0" smtClean="0"/>
              <a:t>Pintor </a:t>
            </a:r>
            <a:r>
              <a:rPr lang="pt-BR" sz="1300" dirty="0" smtClean="0"/>
              <a:t>cubano contemporâneo </a:t>
            </a:r>
            <a:r>
              <a:rPr lang="pt-BR" dirty="0" smtClean="0"/>
              <a:t/>
            </a:r>
            <a:br>
              <a:rPr lang="pt-BR" dirty="0" smtClean="0"/>
            </a:br>
            <a:r>
              <a:rPr lang="pt-BR" sz="2000" dirty="0" smtClean="0"/>
              <a:t/>
            </a:r>
            <a:br>
              <a:rPr lang="pt-BR" sz="2000" dirty="0" smtClean="0"/>
            </a:br>
            <a:endParaRPr lang="pt-BR" sz="2000" dirty="0"/>
          </a:p>
        </p:txBody>
      </p:sp>
      <p:pic>
        <p:nvPicPr>
          <p:cNvPr id="4" name="Espaço Reservado para Conteúdo 3" descr="arts-sosabravo.jpg"/>
          <p:cNvPicPr>
            <a:picLocks noGrp="1" noChangeAspect="1"/>
          </p:cNvPicPr>
          <p:nvPr>
            <p:ph idx="1"/>
          </p:nvPr>
        </p:nvPicPr>
        <p:blipFill>
          <a:blip r:embed="rId2" cstate="print"/>
          <a:stretch>
            <a:fillRect/>
          </a:stretch>
        </p:blipFill>
        <p:spPr>
          <a:xfrm>
            <a:off x="467544" y="1412776"/>
            <a:ext cx="3168352" cy="4840096"/>
          </a:xfrm>
        </p:spPr>
      </p:pic>
      <p:sp>
        <p:nvSpPr>
          <p:cNvPr id="6" name="Retângulo 5"/>
          <p:cNvSpPr/>
          <p:nvPr/>
        </p:nvSpPr>
        <p:spPr>
          <a:xfrm>
            <a:off x="3995936" y="2274838"/>
            <a:ext cx="4608512" cy="2862322"/>
          </a:xfrm>
          <a:prstGeom prst="rect">
            <a:avLst/>
          </a:prstGeom>
        </p:spPr>
        <p:txBody>
          <a:bodyPr wrap="square">
            <a:spAutoFit/>
          </a:bodyPr>
          <a:lstStyle/>
          <a:p>
            <a:pPr algn="r"/>
            <a:r>
              <a:rPr lang="pt-BR" dirty="0" smtClean="0"/>
              <a:t>Os novos tempos exigem mudanças, que só serão alcançadas através </a:t>
            </a:r>
            <a:r>
              <a:rPr lang="pt-BR" dirty="0" smtClean="0"/>
              <a:t>do COMPROMETIMENTO </a:t>
            </a:r>
            <a:r>
              <a:rPr lang="pt-BR" dirty="0" smtClean="0"/>
              <a:t>e energia que levam à AÇÃO. Para isso precisamos de pessoas mais ativas, capazes de TRANSFORMAR a si mesmas e a realidade, usando a  força grupal para construírem os seus CAMINHOS</a:t>
            </a:r>
            <a:r>
              <a:rPr lang="pt-BR" dirty="0" smtClean="0"/>
              <a:t>”.</a:t>
            </a:r>
          </a:p>
          <a:p>
            <a:pPr algn="r"/>
            <a:endParaRPr lang="pt-BR" dirty="0" smtClean="0"/>
          </a:p>
          <a:p>
            <a:pPr algn="r"/>
            <a:endParaRPr lang="pt-BR" dirty="0" smtClean="0"/>
          </a:p>
          <a:p>
            <a:pPr algn="r"/>
            <a:r>
              <a:rPr lang="pt-BR" i="1" dirty="0" smtClean="0"/>
              <a:t> </a:t>
            </a:r>
            <a:r>
              <a:rPr lang="pt-BR" i="1" dirty="0" smtClean="0"/>
              <a:t>Maria Carmen </a:t>
            </a:r>
            <a:r>
              <a:rPr lang="pt-BR" i="1" dirty="0" err="1" smtClean="0"/>
              <a:t>Tatagiba</a:t>
            </a:r>
            <a:endParaRPr lang="pt-B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Pratique este exercício!</a:t>
            </a:r>
            <a:endParaRPr lang="pt-BR" dirty="0"/>
          </a:p>
        </p:txBody>
      </p:sp>
      <p:sp>
        <p:nvSpPr>
          <p:cNvPr id="3" name="Espaço Reservado para Conteúdo 2"/>
          <p:cNvSpPr>
            <a:spLocks noGrp="1"/>
          </p:cNvSpPr>
          <p:nvPr>
            <p:ph idx="1"/>
          </p:nvPr>
        </p:nvSpPr>
        <p:spPr/>
        <p:txBody>
          <a:bodyPr>
            <a:normAutofit/>
          </a:bodyPr>
          <a:lstStyle/>
          <a:p>
            <a:r>
              <a:rPr lang="pt-BR" sz="3600" b="1" dirty="0" smtClean="0"/>
              <a:t>Reduzir</a:t>
            </a:r>
            <a:r>
              <a:rPr lang="pt-BR" sz="3600" dirty="0" smtClean="0"/>
              <a:t> o consumo,</a:t>
            </a:r>
          </a:p>
          <a:p>
            <a:r>
              <a:rPr lang="pt-BR" sz="3600" dirty="0" smtClean="0"/>
              <a:t> </a:t>
            </a:r>
            <a:r>
              <a:rPr lang="pt-BR" sz="3600" b="1" dirty="0" smtClean="0"/>
              <a:t>Reutilizar</a:t>
            </a:r>
            <a:r>
              <a:rPr lang="pt-BR" sz="3600" dirty="0" smtClean="0"/>
              <a:t> quando não é possível reduzir, </a:t>
            </a:r>
          </a:p>
          <a:p>
            <a:r>
              <a:rPr lang="pt-BR" sz="3600" dirty="0" smtClean="0"/>
              <a:t>e </a:t>
            </a:r>
            <a:r>
              <a:rPr lang="pt-BR" sz="3600" b="1" dirty="0" smtClean="0"/>
              <a:t>Reciclar </a:t>
            </a:r>
            <a:r>
              <a:rPr lang="pt-BR" sz="3600" dirty="0" smtClean="0"/>
              <a:t>quando não é possível reduzir e nem reutilizar.</a:t>
            </a:r>
            <a:endParaRPr lang="pt-BR"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dia-mundial-da-agua (2).jpg"/>
          <p:cNvPicPr>
            <a:picLocks noGrp="1" noChangeAspect="1"/>
          </p:cNvPicPr>
          <p:nvPr>
            <p:ph idx="1"/>
          </p:nvPr>
        </p:nvPicPr>
        <p:blipFill>
          <a:blip r:embed="rId2" cstate="print"/>
          <a:stretch>
            <a:fillRect/>
          </a:stretch>
        </p:blipFill>
        <p:spPr>
          <a:xfrm>
            <a:off x="1285852" y="857232"/>
            <a:ext cx="6275895" cy="529081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b="1" dirty="0" smtClean="0"/>
              <a:t/>
            </a:r>
            <a:br>
              <a:rPr lang="pt-BR" sz="2200" b="1" dirty="0" smtClean="0"/>
            </a:br>
            <a:r>
              <a:rPr lang="pt-BR" sz="2200" b="1" dirty="0"/>
              <a:t/>
            </a:r>
            <a:br>
              <a:rPr lang="pt-BR" sz="2200" b="1" dirty="0"/>
            </a:br>
            <a:r>
              <a:rPr lang="pt-BR" sz="2200" b="1" dirty="0" smtClean="0"/>
              <a:t>SOU </a:t>
            </a:r>
            <a:r>
              <a:rPr lang="pt-BR" sz="2200" b="1" dirty="0"/>
              <a:t>MAIS NÓS - 12 ações </a:t>
            </a:r>
            <a:r>
              <a:rPr lang="pt-BR" sz="2200" b="1" dirty="0" smtClean="0"/>
              <a:t>pelo Mundo </a:t>
            </a:r>
            <a:r>
              <a:rPr lang="pt-BR" sz="2200" dirty="0"/>
              <a:t/>
            </a:r>
            <a:br>
              <a:rPr lang="pt-BR" sz="2200" dirty="0"/>
            </a:br>
            <a:r>
              <a:rPr lang="pt-BR" sz="2200" b="1" dirty="0"/>
              <a:t>Instituto AKATU – por um consumo consciente</a:t>
            </a:r>
            <a:r>
              <a:rPr lang="pt-BR" sz="2200" dirty="0"/>
              <a:t/>
            </a:r>
            <a:br>
              <a:rPr lang="pt-BR" sz="2200" dirty="0"/>
            </a:br>
            <a:r>
              <a:rPr lang="pt-BR" sz="2200" dirty="0" smtClean="0"/>
              <a:t>www.akatu.org.br</a:t>
            </a:r>
            <a:r>
              <a:rPr lang="pt-BR" dirty="0"/>
              <a:t/>
            </a:r>
            <a:br>
              <a:rPr lang="pt-BR" dirty="0"/>
            </a:br>
            <a:r>
              <a:rPr lang="pt-BR" dirty="0" smtClean="0"/>
              <a:t> </a:t>
            </a:r>
            <a:r>
              <a:rPr lang="pt-BR" sz="3600" b="1" dirty="0" smtClean="0"/>
              <a:t>Reduzir</a:t>
            </a:r>
            <a:endParaRPr lang="pt-BR" sz="3600" b="1" dirty="0"/>
          </a:p>
        </p:txBody>
      </p:sp>
      <p:sp>
        <p:nvSpPr>
          <p:cNvPr id="3" name="Espaço Reservado para Conteúdo 2"/>
          <p:cNvSpPr>
            <a:spLocks noGrp="1"/>
          </p:cNvSpPr>
          <p:nvPr>
            <p:ph idx="1"/>
          </p:nvPr>
        </p:nvSpPr>
        <p:spPr/>
        <p:txBody>
          <a:bodyPr>
            <a:normAutofit/>
          </a:bodyPr>
          <a:lstStyle/>
          <a:p>
            <a:pPr algn="just">
              <a:buNone/>
            </a:pPr>
            <a:r>
              <a:rPr lang="pt-BR" b="1" dirty="0" smtClean="0"/>
              <a:t>1. Feche </a:t>
            </a:r>
            <a:r>
              <a:rPr lang="pt-BR" b="1" dirty="0"/>
              <a:t>a torneira aos escovar os dentes. </a:t>
            </a:r>
            <a:r>
              <a:rPr lang="pt-BR" dirty="0"/>
              <a:t>Um em cada dez brasileiros bebe água sem qualquer tratamento. A falta de saneamento provoca doenças que matam 15 crianças todos os dias. </a:t>
            </a:r>
            <a:r>
              <a:rPr lang="pt-BR" b="1" dirty="0"/>
              <a:t>Cada vez que você e mais seis amigos fecharem a torneira ao escovar os dentes, vão economizar 122 litros de água tratada</a:t>
            </a:r>
            <a:r>
              <a:rPr lang="pt-BR" dirty="0"/>
              <a:t>. É o suficiente para atender as necessidades diárias de uma criança.</a:t>
            </a:r>
          </a:p>
          <a:p>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24648"/>
          </a:xfrm>
        </p:spPr>
        <p:txBody>
          <a:bodyPr>
            <a:normAutofit fontScale="90000"/>
          </a:bodyPr>
          <a:lstStyle/>
          <a:p>
            <a:pPr algn="ctr"/>
            <a:r>
              <a:rPr lang="pt-BR" sz="2800" b="1" dirty="0" smtClean="0"/>
              <a:t>Cataratas do Iguaçu – PR – Brasil</a:t>
            </a:r>
            <a:br>
              <a:rPr lang="pt-BR" sz="2800" b="1" dirty="0" smtClean="0"/>
            </a:br>
            <a:r>
              <a:rPr lang="pt-BR" sz="2800" dirty="0" smtClean="0"/>
              <a:t>...uma das sete maravilhas do mundo.</a:t>
            </a:r>
            <a:endParaRPr lang="pt-BR" sz="2800" dirty="0"/>
          </a:p>
        </p:txBody>
      </p:sp>
      <p:pic>
        <p:nvPicPr>
          <p:cNvPr id="6" name="Espaço Reservado para Conteúdo 5" descr="DSC01631.JPG"/>
          <p:cNvPicPr>
            <a:picLocks noGrp="1" noChangeAspect="1"/>
          </p:cNvPicPr>
          <p:nvPr>
            <p:ph idx="1"/>
          </p:nvPr>
        </p:nvPicPr>
        <p:blipFill>
          <a:blip r:embed="rId2" cstate="print"/>
          <a:stretch>
            <a:fillRect/>
          </a:stretch>
        </p:blipFill>
        <p:spPr>
          <a:xfrm>
            <a:off x="785786" y="1428737"/>
            <a:ext cx="7000924" cy="511217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t>www.akatu.org.br</a:t>
            </a:r>
            <a:endParaRPr lang="pt-BR" sz="2200" dirty="0"/>
          </a:p>
        </p:txBody>
      </p:sp>
      <p:sp>
        <p:nvSpPr>
          <p:cNvPr id="3" name="Espaço Reservado para Conteúdo 2"/>
          <p:cNvSpPr>
            <a:spLocks noGrp="1"/>
          </p:cNvSpPr>
          <p:nvPr>
            <p:ph idx="1"/>
          </p:nvPr>
        </p:nvSpPr>
        <p:spPr/>
        <p:txBody>
          <a:bodyPr>
            <a:normAutofit fontScale="77500" lnSpcReduction="20000"/>
          </a:bodyPr>
          <a:lstStyle/>
          <a:p>
            <a:pPr lvl="0" algn="just">
              <a:buNone/>
            </a:pPr>
            <a:r>
              <a:rPr lang="pt-BR" sz="3400" b="1" dirty="0" smtClean="0"/>
              <a:t>2. Não </a:t>
            </a:r>
            <a:r>
              <a:rPr lang="pt-BR" sz="3400" b="1" dirty="0"/>
              <a:t>use o vaso sanitário como lixo e economize 4 minutos de queda d’água das Cataratas do Iguaçu. </a:t>
            </a:r>
            <a:endParaRPr lang="pt-BR" sz="3400" b="1" dirty="0" smtClean="0"/>
          </a:p>
          <a:p>
            <a:pPr lvl="0" algn="just">
              <a:buNone/>
            </a:pPr>
            <a:r>
              <a:rPr lang="pt-BR" sz="3400" b="1" dirty="0" smtClean="0"/>
              <a:t>     </a:t>
            </a:r>
            <a:r>
              <a:rPr lang="pt-BR" sz="3400" dirty="0" smtClean="0"/>
              <a:t>O </a:t>
            </a:r>
            <a:r>
              <a:rPr lang="pt-BR" sz="3400" dirty="0"/>
              <a:t>consumo mundial de água aumentou seis vezes  ao longo do século XX por causa do crescimento populacional. E os maus hábitos das pessoas também contribuíram para este crescimento. Quando você aciona a descarga para se livrar de algum resíduo, 10 litros de água tratada de boa qualidade descem pelo ralo. Se um milhão de pessoas largarem esta mania economizaremos 300 milhões de litros de água por mês. Este volume equivale à água que caí nas </a:t>
            </a:r>
            <a:r>
              <a:rPr lang="pt-BR" sz="3400" dirty="0" smtClean="0"/>
              <a:t>Cataratas </a:t>
            </a:r>
            <a:r>
              <a:rPr lang="pt-BR" sz="3400" dirty="0"/>
              <a:t>do Iguaçu a cada quatro minutos.</a:t>
            </a:r>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ron231.png"/>
          <p:cNvPicPr>
            <a:picLocks noGrp="1" noChangeAspect="1"/>
          </p:cNvPicPr>
          <p:nvPr>
            <p:ph idx="1"/>
          </p:nvPr>
        </p:nvPicPr>
        <p:blipFill>
          <a:blip r:embed="rId2" cstate="print"/>
          <a:stretch>
            <a:fillRect/>
          </a:stretch>
        </p:blipFill>
        <p:spPr>
          <a:xfrm>
            <a:off x="1357290" y="857232"/>
            <a:ext cx="6000792" cy="481563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200" b="1" dirty="0" smtClean="0"/>
              <a:t>SOU MAIS NÓS - 12 ações pelo Mundo </a:t>
            </a:r>
            <a:r>
              <a:rPr lang="pt-BR" sz="2200" dirty="0" smtClean="0"/>
              <a:t/>
            </a:r>
            <a:br>
              <a:rPr lang="pt-BR" sz="2200" dirty="0" smtClean="0"/>
            </a:br>
            <a:r>
              <a:rPr lang="pt-BR" sz="2200" b="1" dirty="0" smtClean="0"/>
              <a:t>Instituto AKATU – por um consumo consciente</a:t>
            </a:r>
            <a:r>
              <a:rPr lang="pt-BR" sz="2200" dirty="0" smtClean="0"/>
              <a:t/>
            </a:r>
            <a:br>
              <a:rPr lang="pt-BR" sz="2200" dirty="0" smtClean="0"/>
            </a:br>
            <a:r>
              <a:rPr lang="pt-BR" sz="2200" dirty="0" smtClean="0">
                <a:hlinkClick r:id="rId2"/>
              </a:rPr>
              <a:t>www.akatu.org.br</a:t>
            </a:r>
            <a:r>
              <a:rPr lang="pt-BR" sz="2200" dirty="0" smtClean="0"/>
              <a:t/>
            </a:r>
            <a:br>
              <a:rPr lang="pt-BR" sz="2200" dirty="0" smtClean="0"/>
            </a:br>
            <a:r>
              <a:rPr lang="pt-BR" sz="3600" b="1" dirty="0" smtClean="0"/>
              <a:t>Reduzir</a:t>
            </a:r>
            <a:endParaRPr lang="pt-BR" sz="3600" b="1" dirty="0"/>
          </a:p>
        </p:txBody>
      </p:sp>
      <p:sp>
        <p:nvSpPr>
          <p:cNvPr id="3" name="Espaço Reservado para Conteúdo 2"/>
          <p:cNvSpPr>
            <a:spLocks noGrp="1"/>
          </p:cNvSpPr>
          <p:nvPr>
            <p:ph idx="1"/>
          </p:nvPr>
        </p:nvSpPr>
        <p:spPr/>
        <p:txBody>
          <a:bodyPr>
            <a:normAutofit/>
          </a:bodyPr>
          <a:lstStyle/>
          <a:p>
            <a:pPr algn="just">
              <a:buNone/>
            </a:pPr>
            <a:r>
              <a:rPr lang="pt-BR" sz="2400" b="1" dirty="0" smtClean="0"/>
              <a:t>3. Esqueça </a:t>
            </a:r>
            <a:r>
              <a:rPr lang="pt-BR" sz="2400" b="1" dirty="0"/>
              <a:t>o esguicho quando varrer a calçada e encha meia caixa d’água. </a:t>
            </a:r>
          </a:p>
          <a:p>
            <a:pPr algn="just">
              <a:buNone/>
            </a:pPr>
            <a:r>
              <a:rPr lang="pt-BR" sz="2400" b="1" dirty="0" smtClean="0"/>
              <a:t>     </a:t>
            </a:r>
            <a:r>
              <a:rPr lang="pt-BR" sz="2400" dirty="0" smtClean="0"/>
              <a:t>Quase </a:t>
            </a:r>
            <a:r>
              <a:rPr lang="pt-BR" sz="2400" dirty="0"/>
              <a:t>toda água brasileira está concentrada na Amazônia e no Pantanal. O Nordeste tem só 3% do total; o Sudeste, a região mais populosa, apenas 6% por cento. Por isso, quando você for varrer o quintal, lembre-se que sua cota individual de água é pequena. </a:t>
            </a:r>
            <a:r>
              <a:rPr lang="pt-BR" sz="2400" b="1" dirty="0"/>
              <a:t>Use a vassoura e não a mangueira</a:t>
            </a:r>
            <a:r>
              <a:rPr lang="pt-BR" sz="2400" dirty="0"/>
              <a:t>. </a:t>
            </a:r>
            <a:r>
              <a:rPr lang="pt-BR" sz="2400" b="1" dirty="0"/>
              <a:t>Cada vez que fizer isto, você estará economizando em média, 280 litros de água</a:t>
            </a:r>
            <a:r>
              <a:rPr lang="pt-BR" sz="2400" dirty="0"/>
              <a:t>, o suficiente para encher meia caixa d’água doméstica.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335</TotalTime>
  <Words>1399</Words>
  <Application>Microsoft Office PowerPoint</Application>
  <PresentationFormat>Apresentação na tela (4:3)</PresentationFormat>
  <Paragraphs>54</Paragraphs>
  <Slides>28</Slides>
  <Notes>1</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Fluxo</vt:lpstr>
      <vt:lpstr>Filipinas – enchente  2011 (Foto -  www.terra.com.br)</vt:lpstr>
      <vt:lpstr>SOU MAIS NÓS - 12 ações pelo Mundo  Instituto AKATU – por um consumo consciente www.akatu.org.br</vt:lpstr>
      <vt:lpstr>Pratique este exercício!</vt:lpstr>
      <vt:lpstr>Slide 4</vt:lpstr>
      <vt:lpstr>  SOU MAIS NÓS - 12 ações pelo Mundo  Instituto AKATU – por um consumo consciente www.akatu.org.br  Reduzir</vt:lpstr>
      <vt:lpstr>Cataratas do Iguaçu – PR – Brasil ...uma das sete maravilhas do mundo.</vt:lpstr>
      <vt:lpstr>SOU MAIS NÓS - 12 ações pelo Mundo  Instituto AKATU – por um consumo consciente www.akatu.org.br</vt:lpstr>
      <vt:lpstr>Slide 8</vt:lpstr>
      <vt:lpstr>SOU MAIS NÓS - 12 ações pelo Mundo  Instituto AKATU – por um consumo consciente www.akatu.org.br Reduzir</vt:lpstr>
      <vt:lpstr>Slide 10</vt:lpstr>
      <vt:lpstr>SOU MAIS NÓS - 12 ações pelo Mundo  Instituto AKATU – por um consumo consciente www.akatu.org.br</vt:lpstr>
      <vt:lpstr>Reduzir a produção do lixo</vt:lpstr>
      <vt:lpstr>SOU MAIS NÓS - 12 ações pelo Mundo  Instituto AKATU – por um consumo consciente www.akatu.org.br  Reduzir</vt:lpstr>
      <vt:lpstr>Slide 14</vt:lpstr>
      <vt:lpstr>SOU MAIS NÓS - 12 ações pelo Mundo  Instituto AKATU – por um consumo consciente www.akatu.org.br Reutilizar</vt:lpstr>
      <vt:lpstr>Slide 16</vt:lpstr>
      <vt:lpstr>SOU MAIS NÓS - 12 ações pelo Mundo  Instituto AKATU – por um consumo consciente www.akatu.org.br</vt:lpstr>
      <vt:lpstr>Porcentagem de desperdício dos alimentos</vt:lpstr>
      <vt:lpstr>SOU MAIS NÓS - 12 ações pelo Mundo  Instituto AKATU – por um consumo consciente www.akatu.org.br</vt:lpstr>
      <vt:lpstr>Reciclagem de latas de alumínio</vt:lpstr>
      <vt:lpstr>SOU MAIS NÓS - 12 ações pelo Mundo  Instituto AKATU – por um consumo consciente www.akatu.org.br</vt:lpstr>
      <vt:lpstr>Qual é a sua? Reduzir  a ducha diária de 12 para 6 minutos</vt:lpstr>
      <vt:lpstr>SOU MAIS NÓS - 12 ações pelo Mundo  Instituto AKATU – por um consumo consciente www.akatu.org.br</vt:lpstr>
      <vt:lpstr>REDUZIR a emissão de CO2</vt:lpstr>
      <vt:lpstr>SOU MAIS NÓS - 12 ações pelo Mundo  Instituto AKATU – por um consumo consciente www.akatu.org.br</vt:lpstr>
      <vt:lpstr>Conquiste este direito!</vt:lpstr>
      <vt:lpstr>SOU MAIS NÓS - 12 AÇÕES pelo Mundo  Instituto AKATU – por um consumo consciente www.akatu.org.br</vt:lpstr>
      <vt:lpstr>ALFREDO SOSABRAVO (1930 – ) Pintor cubano contemporâneo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SOU MAIS NÓS - 12 ações pelo Mundo  Instituto AKATU – por um consumo consciente www.akatu.org.br </dc:title>
  <dc:creator>TCristina</dc:creator>
  <cp:lastModifiedBy>TCristina</cp:lastModifiedBy>
  <cp:revision>30</cp:revision>
  <dcterms:created xsi:type="dcterms:W3CDTF">2011-02-28T14:33:00Z</dcterms:created>
  <dcterms:modified xsi:type="dcterms:W3CDTF">2012-05-27T15:22:46Z</dcterms:modified>
</cp:coreProperties>
</file>